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7" r:id="rId3"/>
    <p:sldId id="258" r:id="rId5"/>
    <p:sldId id="2748" r:id="rId6"/>
    <p:sldId id="2750" r:id="rId7"/>
    <p:sldId id="2743" r:id="rId8"/>
    <p:sldId id="2746" r:id="rId9"/>
    <p:sldId id="2736" r:id="rId10"/>
    <p:sldId id="2744" r:id="rId11"/>
    <p:sldId id="2735" r:id="rId12"/>
    <p:sldId id="2737" r:id="rId13"/>
    <p:sldId id="2738" r:id="rId14"/>
    <p:sldId id="2749" r:id="rId15"/>
    <p:sldId id="2742" r:id="rId16"/>
    <p:sldId id="263" r:id="rId17"/>
  </p:sldIdLst>
  <p:sldSz cx="12192000" cy="6858000"/>
  <p:notesSz cx="6858000" cy="9144000"/>
  <p:embeddedFontLst>
    <p:embeddedFont>
      <p:font typeface="汉仪正圆-55W" panose="00020600040101010101" pitchFamily="18" charset="-122"/>
      <p:regular r:id="rId21"/>
    </p:embeddedFont>
    <p:embeddedFont>
      <p:font typeface="等线 Light" panose="02010600030101010101" charset="-122"/>
      <p:regular r:id="rId22"/>
    </p:embeddedFont>
    <p:embeddedFont>
      <p:font typeface="等线" panose="02010600030101010101" charset="-122"/>
      <p:regular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85" autoAdjust="0"/>
    <p:restoredTop sz="94694"/>
  </p:normalViewPr>
  <p:slideViewPr>
    <p:cSldViewPr snapToGrid="0" snapToObjects="1">
      <p:cViewPr varScale="1">
        <p:scale>
          <a:sx n="107" d="100"/>
          <a:sy n="107" d="100"/>
        </p:scale>
        <p:origin x="55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73684-DEA6-4057-B32F-17807593048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3DA20-3340-47F2-8F69-CF0BF619219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再研究不同网格大小对于</a:t>
            </a:r>
            <a:r>
              <a:rPr lang="en-US" altLang="zh-CN"/>
              <a:t>Gauss-Seidel </a:t>
            </a:r>
            <a:r>
              <a:rPr lang="zh-CN" altLang="en-US"/>
              <a:t>迭代法运行时间的影响，在数值模拟中，通过改变网格的大小，发现网格越大，迭代所需时间越多，迭代次数越多，收敛速度越慢。因此，选择合适的网格大小至关重要。</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根据设定的前提条件绘制了拉普拉斯方程数值解的静电场分布图，直观地看到电位在区域内的变化情况。通常在边界附近电位变化较大，而内部区域电位变化相对平缓，这符合静电场的物理特性。此外还可以通过监测相邻两次迭代的电位差的最大值或平均值来判断迭代过程的收敛性。随着迭代次数的增加，电位差逐渐减小，说明迭代结果逐渐趋于稳定和收敛。</a:t>
            </a:r>
            <a:endParaRPr lang="zh-CN" altLang="en-US"/>
          </a:p>
          <a:p>
            <a:r>
              <a:rPr lang="zh-CN" altLang="en-US"/>
              <a:t>再将图</a:t>
            </a:r>
            <a:r>
              <a:rPr lang="en-US" altLang="zh-CN"/>
              <a:t>3</a:t>
            </a:r>
            <a:r>
              <a:rPr lang="zh-CN" altLang="en-US"/>
              <a:t>和图</a:t>
            </a:r>
            <a:r>
              <a:rPr lang="en-US" altLang="zh-CN"/>
              <a:t>5</a:t>
            </a:r>
            <a:r>
              <a:rPr lang="zh-CN" altLang="en-US"/>
              <a:t>两张图来对比，两者都表示静电场中电位的分布情况，从不同角度呈现数值解的特征，可以更全面地分析静电场分布反映了电位在二维空间的变化规律。</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最后一个部分总结。</a:t>
            </a:r>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本研究运用数值方法解决了复杂边界条件下的静电场分布问题。首先对于拉普拉斯数值方程的求解，再利用有限差分法和</a:t>
            </a:r>
            <a:r>
              <a:rPr lang="en-US" altLang="zh-CN"/>
              <a:t>GS</a:t>
            </a:r>
            <a:r>
              <a:rPr lang="zh-CN" altLang="en-US"/>
              <a:t>迭代法求拉普拉斯方程的数值解，得到拉普拉斯方程数值解等值图，从图中得到</a:t>
            </a:r>
            <a:r>
              <a:rPr lang="en-US" altLang="zh-CN"/>
              <a:t> Gauss-Seidel </a:t>
            </a:r>
            <a:r>
              <a:rPr lang="zh-CN" altLang="en-US"/>
              <a:t>迭代法进行多次迭代后，得到的电位分布会较为稳定，没有出现明显的振荡或异常现象。后进行数值模拟和结果分析。通过观察绘制的拉普拉斯方程数值解的静电场分布图，看到的变化符合静电场的物理特性。</a:t>
            </a:r>
            <a:endParaRPr lang="zh-CN" altLang="en-US"/>
          </a:p>
          <a:p>
            <a:r>
              <a:rPr lang="zh-CN" altLang="en-US"/>
              <a:t>未来的研究可以进一步优化算法，提高计算效率，减小计算误差，拓展数值方法在更多复杂物理问题中的应用。</a:t>
            </a:r>
            <a:endParaRPr lang="zh-CN" altLang="en-US"/>
          </a:p>
          <a:p>
            <a:r>
              <a:rPr lang="en-US" altLang="zh-CN"/>
              <a:t>That’s all.</a:t>
            </a:r>
            <a:r>
              <a:rPr lang="zh-CN" altLang="en-US"/>
              <a:t>谢谢！</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本次主要讲解的的重点分为四部分，分别是：</a:t>
            </a:r>
            <a:r>
              <a:rPr lang="en-US" altLang="zh-CN"/>
              <a:t>Why</a:t>
            </a:r>
            <a:r>
              <a:rPr lang="zh-CN" altLang="en-US"/>
              <a:t>、</a:t>
            </a:r>
            <a:r>
              <a:rPr lang="en-US" altLang="zh-CN"/>
              <a:t>How</a:t>
            </a:r>
            <a:r>
              <a:rPr lang="zh-CN" altLang="en-US"/>
              <a:t>、</a:t>
            </a:r>
            <a:r>
              <a:rPr lang="en-US" altLang="zh-CN"/>
              <a:t>What</a:t>
            </a:r>
            <a:r>
              <a:rPr lang="zh-CN" altLang="en-US"/>
              <a:t>和</a:t>
            </a:r>
            <a:r>
              <a:rPr lang="en-US" altLang="zh-CN"/>
              <a:t>Summary</a:t>
            </a:r>
            <a:endParaRPr lang="en-US" altLang="zh-CN"/>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静电场在众多领域具有重要地位，从电学基础理论研究到实际应用，静电场的分布情况直接或间接影响着设备的性能和效率。采用数值方法求解拉普拉斯方程来研究静电场分布显得尤为重要和必要。拉普拉斯方程的数值解能够更好的适应复杂问题，具有较高的精度和灵活性。</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通过对比发现</a:t>
            </a:r>
            <a:r>
              <a:rPr lang="en-US" altLang="zh-CN"/>
              <a:t>Gauss-Seidel </a:t>
            </a:r>
            <a:r>
              <a:rPr lang="zh-CN" altLang="en-US"/>
              <a:t>迭代法是对</a:t>
            </a:r>
            <a:r>
              <a:rPr lang="en-US" altLang="zh-CN"/>
              <a:t> Jacobi </a:t>
            </a:r>
            <a:r>
              <a:rPr lang="zh-CN" altLang="en-US"/>
              <a:t>迭代法的一种改进。它在迭代过程中，利用已经更新的最新成分值来代替旧值进行后续成分的计算，从而加速了收敛过程。</a:t>
            </a:r>
            <a:endParaRPr lang="zh-CN" altLang="en-US"/>
          </a:p>
          <a:p>
            <a:r>
              <a:rPr lang="zh-CN" altLang="en-US"/>
              <a:t>如图是利用</a:t>
            </a:r>
            <a:r>
              <a:rPr lang="en-US" altLang="zh-CN"/>
              <a:t>Gauss-Seidel </a:t>
            </a:r>
            <a:r>
              <a:rPr lang="zh-CN" altLang="en-US"/>
              <a:t>迭代法运行的代码一部分。</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第二部分是如何用计算方法解决这个问题的。</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通过对比发现</a:t>
            </a:r>
            <a:r>
              <a:rPr lang="en-US" altLang="zh-CN"/>
              <a:t>Gauss-Seidel </a:t>
            </a:r>
            <a:r>
              <a:rPr lang="zh-CN" altLang="en-US"/>
              <a:t>迭代法是对</a:t>
            </a:r>
            <a:r>
              <a:rPr lang="en-US" altLang="zh-CN"/>
              <a:t> Jacobi </a:t>
            </a:r>
            <a:r>
              <a:rPr lang="zh-CN" altLang="en-US"/>
              <a:t>迭代法的一种改进。它在迭代过程中，利用已经更新的最新成分值来代替旧值进行后续成分的计算，从而加速了收敛过程。</a:t>
            </a:r>
            <a:endParaRPr lang="zh-CN" altLang="en-US"/>
          </a:p>
          <a:p>
            <a:r>
              <a:rPr lang="zh-CN" altLang="en-US"/>
              <a:t>如图是利用</a:t>
            </a:r>
            <a:r>
              <a:rPr lang="en-US" altLang="zh-CN"/>
              <a:t>Gauss-Seidel </a:t>
            </a:r>
            <a:r>
              <a:rPr lang="zh-CN" altLang="en-US"/>
              <a:t>迭代法运行的代码一部分。</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有限差分法的基本思想是将场域划分成网格，把求解场域内连续的场分布用求解网格节点上的离散的数值解来代替，即用网格节点的差分方程近似代替场域内的偏微分方程来求解。</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第三部分是展示所绘制的图形。</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如图所示为利用</a:t>
            </a:r>
            <a:r>
              <a:rPr lang="en-US" altLang="zh-CN"/>
              <a:t>Gauss-Seidel</a:t>
            </a:r>
            <a:r>
              <a:rPr lang="zh-CN" altLang="en-US"/>
              <a:t>迭代法绘制的拉普拉斯方程数值解等值线图，从图中可以看到，中间区域的颜色变化相对较为平缓，主要是以绿色、蓝色为主，这表明在该区域内电位变化比较缓慢，电位值相对较为稳定，处于一个中间状态。这符合静电场中远离场源的区域电位变化会减小的物理规律；在靠近边界的地方，颜色变化较为明显，从红色逐渐过渡到绿色、蓝色等，这说明在边界附近电位变化较大。</a:t>
            </a:r>
            <a:endParaRPr lang="zh-CN" altLang="en-US"/>
          </a:p>
          <a:p>
            <a:r>
              <a:rPr lang="zh-CN" altLang="en-US"/>
              <a:t>利用</a:t>
            </a:r>
            <a:r>
              <a:rPr lang="en-US" altLang="zh-CN"/>
              <a:t>Gauss-Seidel </a:t>
            </a:r>
            <a:r>
              <a:rPr lang="zh-CN" altLang="en-US"/>
              <a:t>迭代法将拉普拉斯数值解可视化的图，通过</a:t>
            </a:r>
            <a:r>
              <a:rPr lang="en-US" altLang="zh-CN"/>
              <a:t> Gauss-Seidel </a:t>
            </a:r>
            <a:r>
              <a:rPr lang="zh-CN" altLang="en-US"/>
              <a:t>迭代法进行多次迭代后，得到的电位分布较为稳定，没有出现明显的振荡或异常现象，这说明迭代过程是收敛的。经过足够多的迭代次数，数值解逐渐趋近于真实的解。</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BA5B59B5-9BAE-C942-B8E0-470663D5EB2F}" type="datetimeFigureOut">
              <a:rPr/>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BA5B59B5-9BAE-C942-B8E0-470663D5EB2F}" type="datetimeFigureOut">
              <a:rPr/>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5B59B5-9BAE-C942-B8E0-470663D5EB2F}" type="datetimeFigureOut">
              <a:rPr/>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B59B5-9BAE-C942-B8E0-470663D5EB2F}" type="datetimeFigureOut">
              <a:rPr/>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AAF756-2E45-8B42-973C-B9218221F544}" type="slidenum">
              <a:rPr/>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0" Type="http://schemas.openxmlformats.org/officeDocument/2006/relationships/notesSlide" Target="../notesSlides/notesSlide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2623127" y="3580209"/>
            <a:ext cx="6945746" cy="33855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610360" y="1167130"/>
            <a:ext cx="9144000" cy="2261870"/>
          </a:xfrm>
          <a:prstGeom prst="rect">
            <a:avLst/>
          </a:prstGeom>
          <a:noFill/>
        </p:spPr>
        <p:txBody>
          <a:bodyPr wrap="square" rtlCol="0">
            <a:noAutofit/>
          </a:bodyPr>
          <a:lstStyle/>
          <a:p>
            <a:pPr algn="ctr"/>
            <a:r>
              <a:rPr lang="zh-CN" altLang="en-US" sz="6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拉普拉斯方程的数值解</a:t>
            </a:r>
            <a:br>
              <a:rPr lang="en-US" altLang="zh-CN" sz="6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br>
            <a:r>
              <a:rPr lang="zh-CN" altLang="en-US" sz="6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（静电场分布）研究</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2935710" y="4261677"/>
            <a:ext cx="6320580" cy="645795"/>
          </a:xfrm>
          <a:prstGeom prst="rect">
            <a:avLst/>
          </a:prstGeom>
          <a:noFill/>
        </p:spPr>
        <p:txBody>
          <a:bodyPr wrap="square" lIns="0" tIns="0" rIns="0" bIns="0" rtlCol="0">
            <a:spAutoFit/>
            <a:scene3d>
              <a:camera prst="orthographicFront"/>
              <a:lightRig rig="threePt" dir="t"/>
            </a:scene3d>
            <a:sp3d contourW="12700"/>
          </a:bodyPr>
          <a:lstStyle/>
          <a:p>
            <a:pPr algn="ctr">
              <a:lnSpc>
                <a:spcPct val="150000"/>
              </a:lnSpc>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数理基础科学</a:t>
            </a:r>
            <a:r>
              <a:rPr lang="en-US" altLang="zh-CN" sz="2800">
                <a:latin typeface="宋体" panose="02010600030101010101" pitchFamily="2" charset="-122"/>
                <a:ea typeface="宋体" panose="02010600030101010101" pitchFamily="2" charset="-122"/>
                <a:cs typeface="宋体" panose="02010600030101010101" pitchFamily="2" charset="-122"/>
                <a:sym typeface="+mn-ea"/>
              </a:rPr>
              <a:t> 20221170050 </a:t>
            </a:r>
            <a:r>
              <a:rPr lang="zh-CN" altLang="en-US" sz="2800">
                <a:latin typeface="宋体" panose="02010600030101010101" pitchFamily="2" charset="-122"/>
                <a:ea typeface="宋体" panose="02010600030101010101" pitchFamily="2" charset="-122"/>
                <a:cs typeface="宋体" panose="02010600030101010101" pitchFamily="2" charset="-122"/>
                <a:sym typeface="+mn-ea"/>
              </a:rPr>
              <a:t>朱思宇</a:t>
            </a:r>
            <a:r>
              <a:rPr lang="en-US" altLang="zh-CN" sz="28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 </a:t>
            </a:r>
            <a:endParaRPr lang="zh-CN" altLang="en-US" sz="28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8147050" y="5445125"/>
            <a:ext cx="3362960" cy="738505"/>
          </a:xfrm>
          <a:prstGeom prst="rect">
            <a:avLst/>
          </a:prstGeom>
          <a:noFill/>
        </p:spPr>
        <p:txBody>
          <a:bodyPr wrap="square" lIns="0" tIns="0" rIns="0" bIns="0" rtlCol="0">
            <a:spAutoFit/>
            <a:scene3d>
              <a:camera prst="orthographicFront"/>
              <a:lightRig rig="threePt" dir="t"/>
            </a:scene3d>
            <a:sp3d contourW="12700"/>
          </a:bodyPr>
          <a:p>
            <a:pPr algn="ctr">
              <a:lnSpc>
                <a:spcPct val="150000"/>
              </a:lnSpc>
            </a:pPr>
            <a:r>
              <a:rPr lang="en-US" sz="3200">
                <a:latin typeface="宋体" panose="02010600030101010101" pitchFamily="2" charset="-122"/>
                <a:ea typeface="宋体" panose="02010600030101010101" pitchFamily="2" charset="-122"/>
                <a:cs typeface="宋体" panose="02010600030101010101" pitchFamily="2" charset="-122"/>
                <a:sym typeface="+mn-ea"/>
              </a:rPr>
              <a:t>2025</a:t>
            </a:r>
            <a:r>
              <a:rPr lang="zh-CN" altLang="en-US" sz="3200">
                <a:latin typeface="宋体" panose="02010600030101010101" pitchFamily="2" charset="-122"/>
                <a:ea typeface="宋体" panose="02010600030101010101" pitchFamily="2" charset="-122"/>
                <a:cs typeface="宋体" panose="02010600030101010101" pitchFamily="2" charset="-122"/>
                <a:sym typeface="+mn-ea"/>
              </a:rPr>
              <a:t>年</a:t>
            </a:r>
            <a:r>
              <a:rPr lang="en-US" altLang="zh-CN" sz="3200">
                <a:latin typeface="宋体" panose="02010600030101010101" pitchFamily="2" charset="-122"/>
                <a:ea typeface="宋体" panose="02010600030101010101" pitchFamily="2" charset="-122"/>
                <a:cs typeface="宋体" panose="02010600030101010101" pitchFamily="2" charset="-122"/>
                <a:sym typeface="+mn-ea"/>
              </a:rPr>
              <a:t>6</a:t>
            </a:r>
            <a:r>
              <a:rPr lang="zh-CN" altLang="en-US" sz="3200">
                <a:latin typeface="宋体" panose="02010600030101010101" pitchFamily="2" charset="-122"/>
                <a:ea typeface="宋体" panose="02010600030101010101" pitchFamily="2" charset="-122"/>
                <a:cs typeface="宋体" panose="02010600030101010101" pitchFamily="2" charset="-122"/>
                <a:sym typeface="+mn-ea"/>
              </a:rPr>
              <a:t>月</a:t>
            </a:r>
            <a:r>
              <a:rPr lang="en-US" altLang="zh-CN" sz="3200">
                <a:latin typeface="宋体" panose="02010600030101010101" pitchFamily="2" charset="-122"/>
                <a:ea typeface="宋体" panose="02010600030101010101" pitchFamily="2" charset="-122"/>
                <a:cs typeface="宋体" panose="02010600030101010101" pitchFamily="2" charset="-122"/>
                <a:sym typeface="+mn-ea"/>
              </a:rPr>
              <a:t>25</a:t>
            </a:r>
            <a:r>
              <a:rPr lang="zh-CN" altLang="en-US" sz="3200">
                <a:latin typeface="宋体" panose="02010600030101010101" pitchFamily="2" charset="-122"/>
                <a:ea typeface="宋体" panose="02010600030101010101" pitchFamily="2" charset="-122"/>
                <a:cs typeface="宋体" panose="02010600030101010101" pitchFamily="2" charset="-122"/>
                <a:sym typeface="+mn-ea"/>
              </a:rPr>
              <a:t>日</a:t>
            </a:r>
            <a:r>
              <a:rPr lang="en-US" altLang="zh-CN" sz="3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 </a:t>
            </a:r>
            <a:endParaRPr lang="zh-CN" altLang="en-US" sz="3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9812655" cy="583565"/>
          </a:xfrm>
          <a:prstGeom prst="rect">
            <a:avLst/>
          </a:prstGeom>
          <a:noFill/>
        </p:spPr>
        <p:txBody>
          <a:bodyPr wrap="square" rtlCol="0">
            <a:spAutoFit/>
          </a:bodyPr>
          <a:p>
            <a:r>
              <a:rPr lang="en-US" altLang="zh-CN" sz="3200" b="1">
                <a:effectLst>
                  <a:outerShdw blurRad="38100" dist="38100" dir="2700000" algn="tl">
                    <a:srgbClr val="000000">
                      <a:alpha val="43137"/>
                    </a:srgbClr>
                  </a:outerShdw>
                </a:effectLst>
                <a:latin typeface="Times New Roman" panose="02020603050405020304" charset="0"/>
                <a:cs typeface="Times New Roman" panose="02020603050405020304" charset="0"/>
              </a:rPr>
              <a:t>Gauss-Seidel</a:t>
            </a:r>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迭代法运行时间（网格大小）</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nvGrpSpPr>
          <p:cNvPr id="3" name="组合 7"/>
          <p:cNvGrpSpPr/>
          <p:nvPr/>
        </p:nvGrpSpPr>
        <p:grpSpPr>
          <a:xfrm>
            <a:off x="939800" y="1532255"/>
            <a:ext cx="4507230" cy="4185285"/>
            <a:chOff x="0" y="0"/>
            <a:chExt cx="2547498" cy="2388808"/>
          </a:xfrm>
        </p:grpSpPr>
        <p:pic>
          <p:nvPicPr>
            <p:cNvPr id="396762708" name="图片 6"/>
            <p:cNvPicPr>
              <a:picLocks noChangeAspect="1"/>
            </p:cNvPicPr>
            <p:nvPr/>
          </p:nvPicPr>
          <p:blipFill>
            <a:blip r:embed="rId1" cstate="print">
              <a:extLst>
                <a:ext uri="{28A0092B-C50C-407E-A947-70E740481C1C}">
                  <a14:useLocalDpi xmlns:a14="http://schemas.microsoft.com/office/drawing/2010/main" val="0"/>
                </a:ext>
              </a:extLst>
            </a:blip>
            <a:srcRect l="2737" t="10946" r="6807" b="2550"/>
            <a:stretch>
              <a:fillRect/>
            </a:stretch>
          </p:blipFill>
          <p:spPr>
            <a:xfrm>
              <a:off x="0" y="0"/>
              <a:ext cx="2388235" cy="1713230"/>
            </a:xfrm>
            <a:prstGeom prst="rect">
              <a:avLst/>
            </a:prstGeom>
            <a:noFill/>
            <a:ln>
              <a:noFill/>
            </a:ln>
          </p:spPr>
        </p:pic>
        <p:sp>
          <p:nvSpPr>
            <p:cNvPr id="1345454642" name="文本框 2"/>
            <p:cNvSpPr txBox="1">
              <a:spLocks noChangeArrowheads="1"/>
            </p:cNvSpPr>
            <p:nvPr/>
          </p:nvSpPr>
          <p:spPr bwMode="auto">
            <a:xfrm>
              <a:off x="60448" y="1776383"/>
              <a:ext cx="2487050" cy="612425"/>
            </a:xfrm>
            <a:prstGeom prst="rect">
              <a:avLst/>
            </a:prstGeom>
            <a:noFill/>
            <a:ln w="9525">
              <a:noFill/>
              <a:miter lim="800000"/>
            </a:ln>
          </p:spPr>
          <p:txBody>
            <a:bodyPr rot="0" vert="horz" wrap="square" lIns="91440" tIns="45720" rIns="91440" bIns="45720" anchor="t" anchorCtr="0">
              <a:noAutofit/>
            </a:bodyPr>
            <a:lstStyle/>
            <a:p>
              <a:r>
                <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rPr>
                <a:t>图4  不同网格大小对于迭代次数的影响</a:t>
              </a:r>
              <a:endPar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grpSp>
      <p:grpSp>
        <p:nvGrpSpPr>
          <p:cNvPr id="27" name="组合 27"/>
          <p:cNvGrpSpPr/>
          <p:nvPr/>
        </p:nvGrpSpPr>
        <p:grpSpPr>
          <a:xfrm>
            <a:off x="5719445" y="2008206"/>
            <a:ext cx="5938520" cy="2634914"/>
            <a:chOff x="6707" y="44201"/>
            <a:chExt cx="4714" cy="1619"/>
          </a:xfrm>
        </p:grpSpPr>
        <p:sp>
          <p:nvSpPr>
            <p:cNvPr id="1476180116" name="文本框 2"/>
            <p:cNvSpPr txBox="1">
              <a:spLocks noChangeArrowheads="1"/>
            </p:cNvSpPr>
            <p:nvPr/>
          </p:nvSpPr>
          <p:spPr bwMode="auto">
            <a:xfrm>
              <a:off x="6865" y="44201"/>
              <a:ext cx="4556" cy="435"/>
            </a:xfrm>
            <a:prstGeom prst="rect">
              <a:avLst/>
            </a:prstGeom>
            <a:noFill/>
            <a:ln w="9525">
              <a:noFill/>
              <a:miter lim="800000"/>
            </a:ln>
          </p:spPr>
          <p:txBody>
            <a:bodyPr rot="0" vert="horz" wrap="square" lIns="91440" tIns="45720" rIns="91440" bIns="45720" anchor="t" anchorCtr="0">
              <a:noAutofit/>
            </a:bodyPr>
            <a:lstStyle/>
            <a:p>
              <a:pPr algn="l">
                <a:buClrTx/>
                <a:buSzTx/>
                <a:buFontTx/>
              </a:pPr>
              <a:r>
                <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rPr>
                <a:t>表1  不同网格大小对于迭代时间和次数的影响</a:t>
              </a:r>
              <a:endPar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pic>
          <p:nvPicPr>
            <p:cNvPr id="12" name="图片 12" descr="1750687100882"/>
            <p:cNvPicPr>
              <a:picLocks noChangeAspect="1"/>
            </p:cNvPicPr>
            <p:nvPr/>
          </p:nvPicPr>
          <p:blipFill>
            <a:blip r:embed="rId2"/>
            <a:stretch>
              <a:fillRect/>
            </a:stretch>
          </p:blipFill>
          <p:spPr>
            <a:xfrm>
              <a:off x="6707" y="44747"/>
              <a:ext cx="4642" cy="1073"/>
            </a:xfrm>
            <a:prstGeom prst="rect">
              <a:avLst/>
            </a:prstGeom>
          </p:spPr>
        </p:pic>
      </p:gr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9812655" cy="583565"/>
          </a:xfrm>
          <a:prstGeom prst="rect">
            <a:avLst/>
          </a:prstGeom>
          <a:noFill/>
        </p:spPr>
        <p:txBody>
          <a:bodyPr wrap="square" rtlCol="0">
            <a:spAutoFit/>
          </a:bodyPr>
          <a:p>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拉普拉斯方程的静电场分布</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nvGrpSpPr>
          <p:cNvPr id="26" name="组合 5"/>
          <p:cNvGrpSpPr/>
          <p:nvPr/>
        </p:nvGrpSpPr>
        <p:grpSpPr>
          <a:xfrm>
            <a:off x="6474460" y="1189355"/>
            <a:ext cx="4136390" cy="4217035"/>
            <a:chOff x="0" y="0"/>
            <a:chExt cx="2432050" cy="2368464"/>
          </a:xfrm>
        </p:grpSpPr>
        <p:pic>
          <p:nvPicPr>
            <p:cNvPr id="1648491625" name="图片 4"/>
            <p:cNvPicPr>
              <a:picLocks noChangeAspect="1"/>
            </p:cNvPicPr>
            <p:nvPr/>
          </p:nvPicPr>
          <p:blipFill>
            <a:blip r:embed="rId1">
              <a:extLst>
                <a:ext uri="{28A0092B-C50C-407E-A947-70E740481C1C}">
                  <a14:useLocalDpi xmlns:a14="http://schemas.microsoft.com/office/drawing/2010/main" val="0"/>
                </a:ext>
              </a:extLst>
            </a:blip>
            <a:srcRect l="9010" t="6537" r="8402" b="1179"/>
            <a:stretch>
              <a:fillRect/>
            </a:stretch>
          </p:blipFill>
          <p:spPr>
            <a:xfrm>
              <a:off x="0" y="0"/>
              <a:ext cx="2432050" cy="2038985"/>
            </a:xfrm>
            <a:prstGeom prst="rect">
              <a:avLst/>
            </a:prstGeom>
            <a:noFill/>
            <a:ln>
              <a:noFill/>
            </a:ln>
          </p:spPr>
        </p:pic>
        <p:sp>
          <p:nvSpPr>
            <p:cNvPr id="1548254126" name="文本框 2"/>
            <p:cNvSpPr txBox="1">
              <a:spLocks noChangeArrowheads="1"/>
            </p:cNvSpPr>
            <p:nvPr/>
          </p:nvSpPr>
          <p:spPr bwMode="auto">
            <a:xfrm>
              <a:off x="69344" y="2046000"/>
              <a:ext cx="2292647" cy="322464"/>
            </a:xfrm>
            <a:prstGeom prst="rect">
              <a:avLst/>
            </a:prstGeom>
            <a:noFill/>
            <a:ln w="9525">
              <a:noFill/>
              <a:miter lim="800000"/>
            </a:ln>
          </p:spPr>
          <p:txBody>
            <a:bodyPr rot="0" vert="horz" wrap="square" lIns="91440" tIns="45720" rIns="91440" bIns="45720" anchor="t" anchorCtr="0">
              <a:noAutofit/>
            </a:bodyPr>
            <a:lstStyle/>
            <a:p>
              <a:r>
                <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rPr>
                <a:t>图5 拉普拉斯方程的静电场分布图</a:t>
              </a:r>
              <a:endPar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grpSp>
      <p:grpSp>
        <p:nvGrpSpPr>
          <p:cNvPr id="7" name="组合 7"/>
          <p:cNvGrpSpPr/>
          <p:nvPr/>
        </p:nvGrpSpPr>
        <p:grpSpPr>
          <a:xfrm>
            <a:off x="1011555" y="1390015"/>
            <a:ext cx="4902200" cy="4218305"/>
            <a:chOff x="2807" y="64186"/>
            <a:chExt cx="3724" cy="3166"/>
          </a:xfrm>
        </p:grpSpPr>
        <p:pic>
          <p:nvPicPr>
            <p:cNvPr id="5" name="图片 1" descr="IMG_256"/>
            <p:cNvPicPr>
              <a:picLocks noChangeAspect="1"/>
            </p:cNvPicPr>
            <p:nvPr/>
          </p:nvPicPr>
          <p:blipFill>
            <a:blip r:embed="rId2"/>
            <a:stretch>
              <a:fillRect/>
            </a:stretch>
          </p:blipFill>
          <p:spPr>
            <a:xfrm>
              <a:off x="2969" y="64186"/>
              <a:ext cx="2870" cy="2388"/>
            </a:xfrm>
            <a:prstGeom prst="rect">
              <a:avLst/>
            </a:prstGeom>
            <a:noFill/>
            <a:ln w="9525">
              <a:noFill/>
            </a:ln>
          </p:spPr>
        </p:pic>
        <p:sp>
          <p:nvSpPr>
            <p:cNvPr id="6" name="文本框 2"/>
            <p:cNvSpPr txBox="1">
              <a:spLocks noChangeArrowheads="1"/>
            </p:cNvSpPr>
            <p:nvPr/>
          </p:nvSpPr>
          <p:spPr bwMode="auto">
            <a:xfrm>
              <a:off x="2807" y="66596"/>
              <a:ext cx="3724" cy="756"/>
            </a:xfrm>
            <a:prstGeom prst="rect">
              <a:avLst/>
            </a:prstGeom>
            <a:noFill/>
            <a:ln w="9525">
              <a:noFill/>
              <a:miter lim="800000"/>
            </a:ln>
          </p:spPr>
          <p:txBody>
            <a:bodyPr rot="0" vert="horz" wrap="square" lIns="91440" tIns="45720" rIns="91440" bIns="45720" anchor="t" anchorCtr="0">
              <a:noAutofit/>
            </a:bodyPr>
            <a:p>
              <a:r>
                <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rPr>
                <a:t>图3  利用Gauss-Seidel迭代法绘制的拉普拉斯方程数值解等值线图</a:t>
              </a:r>
              <a:endPar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gr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85" y="3615690"/>
            <a:ext cx="9181465" cy="88582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b="1">
                <a:latin typeface="宋体" panose="02010600030101010101" pitchFamily="2" charset="-122"/>
                <a:cs typeface="宋体" panose="02010600030101010101" pitchFamily="2" charset="-122"/>
                <a:sym typeface="汉仪正圆-55W" panose="00020600040101010101" pitchFamily="18" charset="-122"/>
              </a:rPr>
              <a:t>SUMMARY</a:t>
            </a:r>
            <a:endParaRPr kumimoji="0" lang="zh-CN" altLang="en-US"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p:txBody>
      </p:sp>
      <p:sp>
        <p:nvSpPr>
          <p:cNvPr id="9" name="深度视觉·原创设计 https://www.docer.com/works?userid=22383862"/>
          <p:cNvSpPr/>
          <p:nvPr/>
        </p:nvSpPr>
        <p:spPr>
          <a:xfrm>
            <a:off x="1645285" y="2080260"/>
            <a:ext cx="9181465" cy="107315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04</a:t>
            </a:r>
            <a:endParaRPr lang="zh-CN" altLang="en-US"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9812655" cy="583565"/>
          </a:xfrm>
          <a:prstGeom prst="rect">
            <a:avLst/>
          </a:prstGeom>
          <a:noFill/>
        </p:spPr>
        <p:txBody>
          <a:bodyPr wrap="square" rtlCol="0">
            <a:spAutoFit/>
          </a:bodyPr>
          <a:p>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总结</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pic>
        <p:nvPicPr>
          <p:cNvPr id="2" name="图片 1" descr="拉普拉斯方程的数值解（静电场分布）研究"/>
          <p:cNvPicPr>
            <a:picLocks noChangeAspect="1"/>
          </p:cNvPicPr>
          <p:nvPr/>
        </p:nvPicPr>
        <p:blipFill>
          <a:blip r:embed="rId1"/>
          <a:stretch>
            <a:fillRect/>
          </a:stretch>
        </p:blipFill>
        <p:spPr>
          <a:xfrm>
            <a:off x="342900" y="1201420"/>
            <a:ext cx="11560810" cy="4011295"/>
          </a:xfrm>
          <a:prstGeom prst="rect">
            <a:avLst/>
          </a:prstGeom>
        </p:spPr>
      </p:pic>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524000" y="2095960"/>
            <a:ext cx="9144000" cy="1568450"/>
          </a:xfrm>
          <a:prstGeom prst="rect">
            <a:avLst/>
          </a:prstGeom>
          <a:noFill/>
        </p:spPr>
        <p:txBody>
          <a:bodyPr wrap="square" rtlCol="0">
            <a:spAutoFit/>
          </a:bodyPr>
          <a:lstStyle/>
          <a:p>
            <a:pPr algn="ctr"/>
            <a:r>
              <a:rPr lang="zh-CN" altLang="en-US" sz="9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谢谢观看</a:t>
            </a:r>
            <a:endParaRPr lang="zh-CN" altLang="en-US" sz="96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txBox="1"/>
          <p:nvPr/>
        </p:nvSpPr>
        <p:spPr>
          <a:xfrm>
            <a:off x="2935710" y="4261677"/>
            <a:ext cx="6320580" cy="645795"/>
          </a:xfrm>
          <a:prstGeom prst="rect">
            <a:avLst/>
          </a:prstGeom>
          <a:noFill/>
        </p:spPr>
        <p:txBody>
          <a:bodyPr wrap="square" lIns="0" tIns="0" rIns="0" bIns="0" rtlCol="0">
            <a:spAutoFit/>
            <a:scene3d>
              <a:camera prst="orthographicFront"/>
              <a:lightRig rig="threePt" dir="t"/>
            </a:scene3d>
            <a:sp3d contourW="12700"/>
          </a:bodyPr>
          <a:p>
            <a:pPr algn="ctr">
              <a:lnSpc>
                <a:spcPct val="150000"/>
              </a:lnSpc>
              <a:buClrTx/>
              <a:buSzTx/>
              <a:buFontTx/>
            </a:pPr>
            <a:r>
              <a:rPr lang="zh-CN" altLang="en-US" sz="2800">
                <a:latin typeface="宋体" panose="02010600030101010101" pitchFamily="2" charset="-122"/>
                <a:ea typeface="宋体" panose="02010600030101010101" pitchFamily="2" charset="-122"/>
                <a:cs typeface="宋体" panose="02010600030101010101" pitchFamily="2" charset="-122"/>
                <a:sym typeface="+mn-ea"/>
              </a:rPr>
              <a:t>数理基础科学 20221170050 朱思宇</a:t>
            </a:r>
            <a:r>
              <a:rPr lang="zh-CN" altLang="en-US" sz="2800">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a:t>
            </a:r>
            <a:endParaRPr lang="zh-CN" altLang="en-US" sz="2800">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10" name="深度视觉·原创设计 https://www.docer.com/works?userid=22383862"/>
          <p:cNvSpPr/>
          <p:nvPr/>
        </p:nvSpPr>
        <p:spPr>
          <a:xfrm>
            <a:off x="2623127" y="3580209"/>
            <a:ext cx="6945746" cy="33855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pic>
        <p:nvPicPr>
          <p:cNvPr id="11" name="图片 10"/>
          <p:cNvPicPr>
            <a:picLocks noChangeAspect="1"/>
          </p:cNvPicPr>
          <p:nvPr/>
        </p:nvPicPr>
        <p:blipFill>
          <a:blip r:embed="rId1"/>
          <a:stretch>
            <a:fillRect/>
          </a:stretch>
        </p:blipFill>
        <p:spPr>
          <a:xfrm>
            <a:off x="8283575" y="5443220"/>
            <a:ext cx="3363595" cy="740410"/>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4321628" y="5188857"/>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1001486"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p:nvPr/>
        </p:nvSpPr>
        <p:spPr>
          <a:xfrm>
            <a:off x="1364342" y="1233714"/>
            <a:ext cx="3497944" cy="439057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1524001" y="3588821"/>
            <a:ext cx="3178628" cy="461664"/>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txBox="1"/>
          <p:nvPr/>
        </p:nvSpPr>
        <p:spPr>
          <a:xfrm>
            <a:off x="1857829" y="2104572"/>
            <a:ext cx="2525486" cy="1200329"/>
          </a:xfrm>
          <a:prstGeom prst="rect">
            <a:avLst/>
          </a:prstGeom>
          <a:noFill/>
        </p:spPr>
        <p:txBody>
          <a:bodyPr wrap="square" rtlCol="0">
            <a:spAutoFit/>
          </a:bodyPr>
          <a:lstStyle/>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目录</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857829" y="3588820"/>
            <a:ext cx="2525486" cy="461665"/>
          </a:xfrm>
          <a:prstGeom prst="rect">
            <a:avLst/>
          </a:prstGeom>
          <a:noFill/>
        </p:spPr>
        <p:txBody>
          <a:bodyPr wrap="square" rtlCol="0">
            <a:spAutoFit/>
          </a:bodyPr>
          <a:lstStyle/>
          <a:p>
            <a:pPr algn="dist"/>
            <a:r>
              <a:rPr lang="en-US" altLang="zh-CN" sz="24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CONTENT</a:t>
            </a:r>
            <a:endParaRPr lang="zh-CN" altLang="en-US" sz="24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endParaRPr>
          </a:p>
        </p:txBody>
      </p:sp>
      <p:sp>
        <p:nvSpPr>
          <p:cNvPr id="8" name="深度视觉·原创设计 https://www.docer.com/works?userid=22383862"/>
          <p:cNvSpPr/>
          <p:nvPr>
            <p:custDataLst>
              <p:tags r:id="rId1"/>
            </p:custDataLst>
          </p:nvPr>
        </p:nvSpPr>
        <p:spPr>
          <a:xfrm>
            <a:off x="5323750" y="1368018"/>
            <a:ext cx="782657" cy="782657"/>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01</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custDataLst>
              <p:tags r:id="rId2"/>
            </p:custDataLst>
          </p:nvPr>
        </p:nvSpPr>
        <p:spPr>
          <a:xfrm>
            <a:off x="6408107" y="1497596"/>
            <a:ext cx="4450967" cy="583565"/>
          </a:xfrm>
          <a:prstGeom prst="rect">
            <a:avLst/>
          </a:prstGeom>
          <a:noFill/>
        </p:spPr>
        <p:txBody>
          <a:bodyPr wrap="square" rtlCol="0">
            <a:spAutoFit/>
          </a:bodyPr>
          <a:lstStyle/>
          <a:p>
            <a:r>
              <a:rPr lang="en-US" altLang="zh-CN" sz="3200" b="1">
                <a:latin typeface="宋体" panose="02010600030101010101" pitchFamily="2" charset="-122"/>
                <a:cs typeface="宋体" panose="02010600030101010101" pitchFamily="2" charset="-122"/>
                <a:sym typeface="+mn-ea"/>
              </a:rPr>
              <a:t>WHY</a:t>
            </a:r>
            <a:endParaRPr lang="en-US" altLang="zh-CN" sz="3200" b="1" dirty="0">
              <a:solidFill>
                <a:schemeClr val="tx1">
                  <a:lumMod val="75000"/>
                  <a:lumOff val="25000"/>
                </a:schemeClr>
              </a:solidFill>
              <a:latin typeface="宋体" panose="02010600030101010101" pitchFamily="2" charset="-122"/>
              <a:ea typeface="汉仪正圆-55W" panose="00020600040101010101" pitchFamily="18" charset="-122"/>
              <a:cs typeface="宋体" panose="02010600030101010101" pitchFamily="2" charset="-122"/>
              <a:sym typeface="+mn-ea"/>
            </a:endParaRPr>
          </a:p>
        </p:txBody>
      </p:sp>
      <p:sp>
        <p:nvSpPr>
          <p:cNvPr id="11" name="深度视觉·原创设计 https://www.docer.com/works?userid=22383862"/>
          <p:cNvSpPr/>
          <p:nvPr>
            <p:custDataLst>
              <p:tags r:id="rId3"/>
            </p:custDataLst>
          </p:nvPr>
        </p:nvSpPr>
        <p:spPr>
          <a:xfrm>
            <a:off x="5323750" y="2526699"/>
            <a:ext cx="782657" cy="782657"/>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02</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2" name="深度视觉·原创设计 https://www.docer.com/works?userid=22383862"/>
          <p:cNvSpPr txBox="1"/>
          <p:nvPr>
            <p:custDataLst>
              <p:tags r:id="rId4"/>
            </p:custDataLst>
          </p:nvPr>
        </p:nvSpPr>
        <p:spPr>
          <a:xfrm>
            <a:off x="6408420" y="2656205"/>
            <a:ext cx="5241925" cy="583565"/>
          </a:xfrm>
          <a:prstGeom prst="rect">
            <a:avLst/>
          </a:prstGeom>
          <a:noFill/>
        </p:spPr>
        <p:txBody>
          <a:bodyPr wrap="square" rtlCol="0">
            <a:spAutoFit/>
          </a:bodyPr>
          <a:lstStyle/>
          <a:p>
            <a:r>
              <a:rPr lang="en-US" altLang="zh-CN" sz="3200" b="1">
                <a:latin typeface="宋体" panose="02010600030101010101" pitchFamily="2" charset="-122"/>
                <a:cs typeface="宋体" panose="02010600030101010101" pitchFamily="2" charset="-122"/>
                <a:sym typeface="汉仪正圆-55W" panose="00020600040101010101" pitchFamily="18" charset="-122"/>
              </a:rPr>
              <a:t>HOW</a:t>
            </a:r>
            <a:endParaRPr lang="en-US" altLang="zh-CN" sz="3200" b="1">
              <a:latin typeface="宋体" panose="02010600030101010101" pitchFamily="2" charset="-122"/>
              <a:cs typeface="宋体" panose="02010600030101010101" pitchFamily="2" charset="-122"/>
              <a:sym typeface="汉仪正圆-55W" panose="00020600040101010101" pitchFamily="18" charset="-122"/>
            </a:endParaRPr>
          </a:p>
        </p:txBody>
      </p:sp>
      <p:sp>
        <p:nvSpPr>
          <p:cNvPr id="14" name="深度视觉·原创设计 https://www.docer.com/works?userid=22383862"/>
          <p:cNvSpPr/>
          <p:nvPr>
            <p:custDataLst>
              <p:tags r:id="rId5"/>
            </p:custDataLst>
          </p:nvPr>
        </p:nvSpPr>
        <p:spPr>
          <a:xfrm>
            <a:off x="5323750" y="3593751"/>
            <a:ext cx="782657" cy="782657"/>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03</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5" name="深度视觉·原创设计 https://www.docer.com/works?userid=22383862"/>
          <p:cNvSpPr txBox="1"/>
          <p:nvPr>
            <p:custDataLst>
              <p:tags r:id="rId6"/>
            </p:custDataLst>
          </p:nvPr>
        </p:nvSpPr>
        <p:spPr>
          <a:xfrm>
            <a:off x="6408107" y="3682674"/>
            <a:ext cx="4450330" cy="583565"/>
          </a:xfrm>
          <a:prstGeom prst="rect">
            <a:avLst/>
          </a:prstGeom>
          <a:noFill/>
        </p:spPr>
        <p:txBody>
          <a:bodyPr wrap="square" rtlCol="0">
            <a:spAutoFit/>
          </a:bodyPr>
          <a:lstStyle/>
          <a:p>
            <a:r>
              <a:rPr lang="en-US" altLang="zh-CN" sz="3200" b="1">
                <a:latin typeface="宋体" panose="02010600030101010101" pitchFamily="2" charset="-122"/>
                <a:cs typeface="宋体" panose="02010600030101010101" pitchFamily="2" charset="-122"/>
                <a:sym typeface="+mn-ea"/>
              </a:rPr>
              <a:t>WHAT</a:t>
            </a:r>
            <a:endParaRPr lang="en-US" altLang="zh-CN" sz="3200" b="1">
              <a:latin typeface="宋体" panose="02010600030101010101" pitchFamily="2" charset="-122"/>
              <a:cs typeface="宋体" panose="02010600030101010101" pitchFamily="2" charset="-122"/>
              <a:sym typeface="+mn-ea"/>
            </a:endParaRPr>
          </a:p>
        </p:txBody>
      </p:sp>
      <p:sp>
        <p:nvSpPr>
          <p:cNvPr id="17" name="深度视觉·原创设计 https://www.docer.com/works?userid=22383862"/>
          <p:cNvSpPr/>
          <p:nvPr>
            <p:custDataLst>
              <p:tags r:id="rId7"/>
            </p:custDataLst>
          </p:nvPr>
        </p:nvSpPr>
        <p:spPr>
          <a:xfrm>
            <a:off x="5323750" y="4838334"/>
            <a:ext cx="782657" cy="782657"/>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04</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8" name="深度视觉·原创设计 https://www.docer.com/works?userid=22383862"/>
          <p:cNvSpPr txBox="1"/>
          <p:nvPr>
            <p:custDataLst>
              <p:tags r:id="rId8"/>
            </p:custDataLst>
          </p:nvPr>
        </p:nvSpPr>
        <p:spPr>
          <a:xfrm>
            <a:off x="6407472" y="4968014"/>
            <a:ext cx="4450967" cy="583565"/>
          </a:xfrm>
          <a:prstGeom prst="rect">
            <a:avLst/>
          </a:prstGeom>
          <a:noFill/>
        </p:spPr>
        <p:txBody>
          <a:bodyPr wrap="square" rtlCol="0">
            <a:spAutoFit/>
          </a:bodyPr>
          <a:lstStyle/>
          <a:p>
            <a:r>
              <a:rPr lang="en-US" altLang="zh-CN" sz="3200" b="1">
                <a:latin typeface="宋体" panose="02010600030101010101" pitchFamily="2" charset="-122"/>
                <a:cs typeface="宋体" panose="02010600030101010101" pitchFamily="2" charset="-122"/>
                <a:sym typeface="汉仪正圆-55W" panose="00020600040101010101" pitchFamily="18" charset="-122"/>
              </a:rPr>
              <a:t>SUMMARY</a:t>
            </a:r>
            <a:endParaRPr lang="en-US" altLang="zh-CN" sz="3200" b="1">
              <a:latin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85" y="3615690"/>
            <a:ext cx="9181465" cy="88582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rPr>
              <a:t>WHY</a:t>
            </a:r>
            <a:endParaRPr kumimoji="0" lang="en-US" altLang="zh-CN"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p:txBody>
      </p:sp>
      <p:sp>
        <p:nvSpPr>
          <p:cNvPr id="9" name="深度视觉·原创设计 https://www.docer.com/works?userid=22383862"/>
          <p:cNvSpPr/>
          <p:nvPr/>
        </p:nvSpPr>
        <p:spPr>
          <a:xfrm>
            <a:off x="1645285" y="2080260"/>
            <a:ext cx="9181465" cy="107315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a:t>
            </a:r>
            <a:endParaRPr lang="zh-CN" altLang="en-US"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2" name="文本框 1"/>
          <p:cNvSpPr txBox="1"/>
          <p:nvPr/>
        </p:nvSpPr>
        <p:spPr>
          <a:xfrm>
            <a:off x="787400" y="1452245"/>
            <a:ext cx="10367645" cy="3322955"/>
          </a:xfrm>
          <a:prstGeom prst="rect">
            <a:avLst/>
          </a:prstGeom>
          <a:noFill/>
        </p:spPr>
        <p:txBody>
          <a:bodyPr wrap="square" rtlCol="0">
            <a:spAutoFit/>
          </a:bodyPr>
          <a:p>
            <a:pPr indent="711200" fontAlgn="auto">
              <a:lnSpc>
                <a:spcPct val="150000"/>
              </a:lnSpc>
              <a:extLst>
                <a:ext uri="{35155182-B16C-46BC-9424-99874614C6A1}">
                  <wpsdc:indentchars xmlns:wpsdc="http://www.wps.cn/officeDocument/2017/drawingmlCustomData" val="200" checksum="3773799597"/>
                </a:ext>
              </a:extLst>
            </a:pPr>
            <a:r>
              <a:rPr lang="zh-CN" altLang="en-US" sz="2800"/>
              <a:t>静电场在众多领域具有重要地位，从</a:t>
            </a:r>
            <a:r>
              <a:rPr lang="zh-CN" altLang="en-US" sz="2800">
                <a:highlight>
                  <a:srgbClr val="FFFF00"/>
                </a:highlight>
              </a:rPr>
              <a:t>电学基础</a:t>
            </a:r>
            <a:r>
              <a:rPr lang="zh-CN" altLang="en-US" sz="2800"/>
              <a:t>理论研究到实际应用，静电场的分布情况</a:t>
            </a:r>
            <a:r>
              <a:rPr lang="zh-CN" altLang="en-US" sz="2800">
                <a:highlight>
                  <a:srgbClr val="FFFF00"/>
                </a:highlight>
              </a:rPr>
              <a:t>直接或间接影响</a:t>
            </a:r>
            <a:r>
              <a:rPr lang="zh-CN" altLang="en-US" sz="2800"/>
              <a:t>着设备的性能和效率。采用</a:t>
            </a:r>
            <a:r>
              <a:rPr lang="zh-CN" altLang="en-US" sz="2800">
                <a:highlight>
                  <a:srgbClr val="FFFF00"/>
                </a:highlight>
              </a:rPr>
              <a:t>数值方法求解拉普拉斯方程</a:t>
            </a:r>
            <a:r>
              <a:rPr lang="zh-CN" altLang="en-US" sz="2800"/>
              <a:t>来研究静电场分布显得尤为重要和必要。</a:t>
            </a:r>
            <a:r>
              <a:rPr lang="zh-CN" altLang="en-US" sz="2800">
                <a:highlight>
                  <a:srgbClr val="FFFF00"/>
                </a:highlight>
              </a:rPr>
              <a:t>拉普拉斯方程</a:t>
            </a:r>
            <a:r>
              <a:rPr lang="zh-CN" altLang="en-US" sz="2800"/>
              <a:t>的数值解能够更好的适应复杂问题，具有较高的精度和灵活性。</a:t>
            </a:r>
            <a:endParaRPr lang="zh-CN" altLang="en-US" sz="280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85" y="3615690"/>
            <a:ext cx="9181465" cy="88582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b="1">
                <a:latin typeface="宋体" panose="02010600030101010101" pitchFamily="2" charset="-122"/>
                <a:cs typeface="宋体" panose="02010600030101010101" pitchFamily="2" charset="-122"/>
                <a:sym typeface="汉仪正圆-55W" panose="00020600040101010101" pitchFamily="18" charset="-122"/>
              </a:rPr>
              <a:t>HOW</a:t>
            </a:r>
            <a:endParaRPr kumimoji="0" lang="zh-CN" altLang="en-US"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p:txBody>
      </p:sp>
      <p:sp>
        <p:nvSpPr>
          <p:cNvPr id="9" name="深度视觉·原创设计 https://www.docer.com/works?userid=22383862"/>
          <p:cNvSpPr/>
          <p:nvPr/>
        </p:nvSpPr>
        <p:spPr>
          <a:xfrm>
            <a:off x="1645285" y="2080260"/>
            <a:ext cx="9181465" cy="107315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a:t>
            </a:r>
            <a:endParaRPr lang="zh-CN" altLang="en-US"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5852160" cy="1076325"/>
          </a:xfrm>
          <a:prstGeom prst="rect">
            <a:avLst/>
          </a:prstGeom>
          <a:noFill/>
        </p:spPr>
        <p:txBody>
          <a:bodyPr wrap="square" rtlCol="0">
            <a:spAutoFit/>
          </a:bodyPr>
          <a:p>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利用有限差分法和</a:t>
            </a:r>
            <a:r>
              <a:rPr lang="en-US" altLang="zh-CN" sz="3200" b="1">
                <a:effectLst>
                  <a:outerShdw blurRad="38100" dist="38100" dir="2700000" algn="tl">
                    <a:srgbClr val="000000">
                      <a:alpha val="43137"/>
                    </a:srgbClr>
                  </a:outerShdw>
                </a:effectLst>
                <a:latin typeface="Times New Roman" panose="02020603050405020304" charset="0"/>
                <a:cs typeface="Times New Roman" panose="02020603050405020304" charset="0"/>
              </a:rPr>
              <a:t>Gauss-Seidel</a:t>
            </a:r>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迭代法求拉普拉斯方程数值解</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pic>
        <p:nvPicPr>
          <p:cNvPr id="3" name="图片 2"/>
          <p:cNvPicPr>
            <a:picLocks noChangeAspect="1"/>
          </p:cNvPicPr>
          <p:nvPr/>
        </p:nvPicPr>
        <p:blipFill>
          <a:blip r:embed="rId1"/>
          <a:stretch>
            <a:fillRect/>
          </a:stretch>
        </p:blipFill>
        <p:spPr>
          <a:xfrm>
            <a:off x="1734820" y="1463675"/>
            <a:ext cx="8039735" cy="4596130"/>
          </a:xfrm>
          <a:prstGeom prst="rect">
            <a:avLst/>
          </a:prstGeom>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5852160" cy="1076325"/>
          </a:xfrm>
          <a:prstGeom prst="rect">
            <a:avLst/>
          </a:prstGeom>
          <a:noFill/>
        </p:spPr>
        <p:txBody>
          <a:bodyPr wrap="square" rtlCol="0">
            <a:spAutoFit/>
          </a:bodyPr>
          <a:p>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利用有限差分法和</a:t>
            </a:r>
            <a:r>
              <a:rPr lang="en-US" altLang="zh-CN" sz="3200" b="1">
                <a:effectLst>
                  <a:outerShdw blurRad="38100" dist="38100" dir="2700000" algn="tl">
                    <a:srgbClr val="000000">
                      <a:alpha val="43137"/>
                    </a:srgbClr>
                  </a:outerShdw>
                </a:effectLst>
                <a:latin typeface="Times New Roman" panose="02020603050405020304" charset="0"/>
                <a:cs typeface="Times New Roman" panose="02020603050405020304" charset="0"/>
              </a:rPr>
              <a:t>Gauss-Seidel</a:t>
            </a:r>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迭代法求拉普拉斯方程数值解</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mc:AlternateContent xmlns:mc="http://schemas.openxmlformats.org/markup-compatibility/2006">
        <mc:Choice xmlns:a14="http://schemas.microsoft.com/office/drawing/2010/main" Requires="a14">
          <p:sp>
            <p:nvSpPr>
              <p:cNvPr id="2" name="文本框 1"/>
              <p:cNvSpPr txBox="1"/>
              <p:nvPr/>
            </p:nvSpPr>
            <p:spPr>
              <a:xfrm>
                <a:off x="610870" y="1355090"/>
                <a:ext cx="11148060" cy="5142865"/>
              </a:xfrm>
              <a:prstGeom prst="rect">
                <a:avLst/>
              </a:prstGeom>
              <a:noFill/>
            </p:spPr>
            <p:txBody>
              <a:bodyPr wrap="square" rtlCol="0">
                <a:spAutoFit/>
              </a:bodyPr>
              <a:p>
                <a:pPr indent="457200" fontAlgn="auto">
                  <a:lnSpc>
                    <a:spcPct val="150000"/>
                  </a:lnSpc>
                </a:pPr>
                <a:r>
                  <a:rPr lang="zh-CN" altLang="en-US" sz="2400"/>
                  <a:t>在一个边界为</a:t>
                </a:r>
                <a:r>
                  <a:rPr lang="en-US" altLang="zh-CN" sz="2400"/>
                  <a:t>L</a:t>
                </a:r>
                <a:r>
                  <a:rPr lang="zh-CN" altLang="en-US" sz="2400"/>
                  <a:t>的</a:t>
                </a:r>
                <a:r>
                  <a:rPr lang="zh-CN" altLang="en-US" sz="2400">
                    <a:highlight>
                      <a:srgbClr val="FFFF00"/>
                    </a:highlight>
                  </a:rPr>
                  <a:t>二维无源区域</a:t>
                </a:r>
                <a:r>
                  <a:rPr lang="en-US" altLang="zh-CN" sz="2400">
                    <a:highlight>
                      <a:srgbClr val="FFFF00"/>
                    </a:highlight>
                  </a:rPr>
                  <a:t>S</a:t>
                </a:r>
                <a:r>
                  <a:rPr lang="zh-CN" altLang="en-US" sz="2400"/>
                  <a:t>内，电位函数</a:t>
                </a:r>
                <a14:m>
                  <m:oMath xmlns:m="http://schemas.openxmlformats.org/officeDocument/2006/math">
                    <m:r>
                      <a:rPr lang="en-US" altLang="zh-CN" sz="2400" i="1">
                        <a:latin typeface="Cambria Math" panose="02040503050406030204" charset="0"/>
                        <a:cs typeface="Cambria Math" panose="02040503050406030204" charset="0"/>
                      </a:rPr>
                      <m:t>𝜑</m:t>
                    </m:r>
                    <m:d>
                      <m:dPr>
                        <m:ctrlPr>
                          <a:rPr lang="en-US" altLang="zh-CN" sz="2400" i="1">
                            <a:latin typeface="Cambria Math" panose="02040503050406030204" charset="0"/>
                            <a:cs typeface="Cambria Math" panose="02040503050406030204" charset="0"/>
                          </a:rPr>
                        </m:ctrlPr>
                      </m:dPr>
                      <m:e>
                        <m:r>
                          <a:rPr lang="en-US" altLang="zh-CN" sz="2400" i="1">
                            <a:latin typeface="Cambria Math" panose="02040503050406030204" charset="0"/>
                            <a:cs typeface="Cambria Math" panose="02040503050406030204" charset="0"/>
                          </a:rPr>
                          <m:t>𝑥</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𝑦</m:t>
                        </m:r>
                      </m:e>
                    </m:d>
                  </m:oMath>
                </a14:m>
                <a:r>
                  <a:rPr lang="zh-CN" altLang="en-US" sz="2400"/>
                  <a:t>满足拉普拉斯方程和边界条件，通常将场域分成足够小的正方形网格</a:t>
                </a:r>
                <a:r>
                  <a:rPr lang="en-US" altLang="zh-CN" sz="2400"/>
                  <a:t>,</a:t>
                </a:r>
                <a:r>
                  <a:rPr lang="zh-CN" altLang="en-US" sz="2400"/>
                  <a:t>网格线之间的距离为</a:t>
                </a:r>
                <a:r>
                  <a:rPr lang="en-US" altLang="zh-CN" sz="2400"/>
                  <a:t> h,</a:t>
                </a:r>
                <a:r>
                  <a:rPr lang="zh-CN" altLang="en-US" sz="2400"/>
                  <a:t>节点</a:t>
                </a:r>
                <a14:m>
                  <m:oMath xmlns:m="http://schemas.openxmlformats.org/officeDocument/2006/math">
                    <m:d>
                      <m:dPr>
                        <m:ctrlPr>
                          <a:rPr lang="en-US" altLang="zh-CN" sz="2400" i="1">
                            <a:latin typeface="Cambria Math" panose="02040503050406030204" charset="0"/>
                            <a:cs typeface="Cambria Math" panose="02040503050406030204" charset="0"/>
                          </a:rPr>
                        </m:ctrlPr>
                      </m:dPr>
                      <m:e>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𝑥</m:t>
                            </m:r>
                          </m:e>
                          <m:sub>
                            <m:r>
                              <a:rPr lang="en-US" altLang="zh-CN" sz="2400" i="1">
                                <a:latin typeface="Cambria Math" panose="02040503050406030204" charset="0"/>
                                <a:cs typeface="Cambria Math" panose="02040503050406030204" charset="0"/>
                              </a:rPr>
                              <m:t>𝑖</m:t>
                            </m:r>
                          </m:sub>
                        </m:sSub>
                        <m:r>
                          <a:rPr lang="en-US" altLang="zh-CN" sz="2400" i="1">
                            <a:latin typeface="Cambria Math" panose="02040503050406030204" charset="0"/>
                            <a:cs typeface="Cambria Math" panose="02040503050406030204" charset="0"/>
                          </a:rPr>
                          <m:t>,</m:t>
                        </m:r>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𝑦</m:t>
                            </m:r>
                          </m:e>
                          <m:sub>
                            <m:r>
                              <a:rPr lang="en-US" altLang="zh-CN" sz="2400" i="1">
                                <a:latin typeface="Cambria Math" panose="02040503050406030204" charset="0"/>
                                <a:cs typeface="Cambria Math" panose="02040503050406030204" charset="0"/>
                              </a:rPr>
                              <m:t>𝑖</m:t>
                            </m:r>
                          </m:sub>
                        </m:sSub>
                      </m:e>
                    </m:d>
                  </m:oMath>
                </a14:m>
                <a:r>
                  <a:rPr lang="zh-CN" altLang="en-US" sz="2400"/>
                  <a:t>处的电位</a:t>
                </a:r>
                <a14:m>
                  <m:oMath xmlns:m="http://schemas.openxmlformats.org/officeDocument/2006/math">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sub>
                    </m:sSub>
                  </m:oMath>
                </a14:m>
                <a:r>
                  <a:rPr lang="zh-CN" altLang="en-US" sz="2400"/>
                  <a:t>可以由其周围直接相邻的四个节点的电位表示，即二维拉普拉斯方程的</a:t>
                </a:r>
                <a:r>
                  <a:rPr lang="zh-CN" altLang="en-US" sz="2400">
                    <a:highlight>
                      <a:srgbClr val="FFFF00"/>
                    </a:highlight>
                  </a:rPr>
                  <a:t>差分形式</a:t>
                </a:r>
                <a:r>
                  <a:rPr lang="zh-CN" altLang="en-US" sz="2400"/>
                  <a:t>：</a:t>
                </a:r>
                <a14:m>
                  <m:oMath xmlns:m="http://schemas.openxmlformats.org/officeDocument/2006/math">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sub>
                    </m:sSub>
                  </m:oMath>
                </a14:m>
                <a:r>
                  <a:rPr lang="en-US" altLang="zh-CN" sz="2400"/>
                  <a:t>=</a:t>
                </a:r>
                <a14:m>
                  <m:oMath xmlns:m="http://schemas.openxmlformats.org/officeDocument/2006/math">
                    <m:f>
                      <m:fPr>
                        <m:ctrlPr>
                          <a:rPr lang="en-US" altLang="zh-CN" sz="2400" i="1">
                            <a:latin typeface="Cambria Math" panose="02040503050406030204" charset="0"/>
                            <a:cs typeface="Cambria Math" panose="02040503050406030204" charset="0"/>
                          </a:rPr>
                        </m:ctrlPr>
                      </m:fPr>
                      <m:num>
                        <m:r>
                          <a:rPr lang="en-US" altLang="zh-CN" sz="2400" i="1">
                            <a:latin typeface="Cambria Math" panose="02040503050406030204" charset="0"/>
                            <a:cs typeface="Cambria Math" panose="02040503050406030204" charset="0"/>
                          </a:rPr>
                          <m:t>1</m:t>
                        </m:r>
                      </m:num>
                      <m:den>
                        <m:r>
                          <a:rPr lang="en-US" altLang="zh-CN" sz="2400" i="1">
                            <a:latin typeface="Cambria Math" panose="02040503050406030204" charset="0"/>
                            <a:cs typeface="Cambria Math" panose="02040503050406030204" charset="0"/>
                          </a:rPr>
                          <m:t>4</m:t>
                        </m:r>
                      </m:den>
                    </m:f>
                    <m:d>
                      <m:dPr>
                        <m:ctrlPr>
                          <a:rPr lang="en-US" altLang="zh-CN" sz="2400" i="1">
                            <a:latin typeface="Cambria Math" panose="02040503050406030204" charset="0"/>
                            <a:cs typeface="Cambria Math" panose="02040503050406030204" charset="0"/>
                          </a:rPr>
                        </m:ctrlPr>
                      </m:dPr>
                      <m:e>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1</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sub>
                        </m:sSub>
                        <m:r>
                          <a:rPr lang="en-US" altLang="zh-CN" sz="2400" i="1">
                            <a:latin typeface="Cambria Math" panose="02040503050406030204" charset="0"/>
                            <a:cs typeface="Cambria Math" panose="02040503050406030204" charset="0"/>
                          </a:rPr>
                          <m:t>+</m:t>
                        </m:r>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1</m:t>
                            </m:r>
                          </m:sub>
                        </m:sSub>
                        <m:r>
                          <a:rPr lang="en-US" altLang="zh-CN" sz="2400" i="1">
                            <a:latin typeface="Cambria Math" panose="02040503050406030204" charset="0"/>
                            <a:cs typeface="Cambria Math" panose="02040503050406030204" charset="0"/>
                          </a:rPr>
                          <m:t>+</m:t>
                        </m:r>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1</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sub>
                        </m:sSub>
                        <m:r>
                          <a:rPr lang="en-US" altLang="zh-CN" sz="2400" i="1">
                            <a:latin typeface="Cambria Math" panose="02040503050406030204" charset="0"/>
                            <a:cs typeface="Cambria Math" panose="02040503050406030204" charset="0"/>
                          </a:rPr>
                          <m:t>+</m:t>
                        </m:r>
                        <m:sSub>
                          <m:sSubPr>
                            <m:ctrlPr>
                              <a:rPr lang="en-US" altLang="zh-CN" sz="2400" i="1">
                                <a:latin typeface="Cambria Math" panose="02040503050406030204" charset="0"/>
                                <a:cs typeface="Cambria Math" panose="02040503050406030204" charset="0"/>
                              </a:rPr>
                            </m:ctrlPr>
                          </m:sSubPr>
                          <m:e>
                            <m:r>
                              <a:rPr lang="en-US" altLang="zh-CN" sz="2400" i="1">
                                <a:latin typeface="Cambria Math" panose="02040503050406030204" charset="0"/>
                                <a:cs typeface="Cambria Math" panose="02040503050406030204" charset="0"/>
                              </a:rPr>
                              <m:t>𝜑</m:t>
                            </m:r>
                          </m:e>
                          <m:sub>
                            <m:r>
                              <a:rPr lang="en-US" altLang="zh-CN" sz="2400" i="1">
                                <a:latin typeface="Cambria Math" panose="02040503050406030204" charset="0"/>
                                <a:cs typeface="Cambria Math" panose="02040503050406030204" charset="0"/>
                              </a:rPr>
                              <m:t>𝑖</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𝑗</m:t>
                            </m:r>
                            <m:r>
                              <a:rPr lang="en-US" altLang="zh-CN" sz="2400" i="1">
                                <a:latin typeface="Cambria Math" panose="02040503050406030204" charset="0"/>
                                <a:cs typeface="Cambria Math" panose="02040503050406030204" charset="0"/>
                              </a:rPr>
                              <m:t>+</m:t>
                            </m:r>
                            <m:r>
                              <a:rPr lang="en-US" altLang="zh-CN" sz="2400" i="1">
                                <a:latin typeface="Cambria Math" panose="02040503050406030204" charset="0"/>
                                <a:cs typeface="Cambria Math" panose="02040503050406030204" charset="0"/>
                              </a:rPr>
                              <m:t>1</m:t>
                            </m:r>
                          </m:sub>
                        </m:sSub>
                      </m:e>
                    </m:d>
                  </m:oMath>
                </a14:m>
                <a:endParaRPr lang="en-US" altLang="zh-CN" sz="2400" i="1">
                  <a:latin typeface="Cambria Math" panose="02040503050406030204" charset="0"/>
                  <a:cs typeface="Cambria Math" panose="02040503050406030204" charset="0"/>
                </a:endParaRPr>
              </a:p>
              <a:p>
                <a:pPr indent="457200" fontAlgn="auto">
                  <a:lnSpc>
                    <a:spcPct val="150000"/>
                  </a:lnSpc>
                </a:pPr>
                <a:r>
                  <a:rPr lang="zh-CN" altLang="en-US" sz="2400"/>
                  <a:t>再使用Gauss-Seidel迭代法来更新每个内部节点的电位值：</a:t>
                </a:r>
                <a14:m>
                  <m:oMath xmlns:m="http://schemas.openxmlformats.org/officeDocument/2006/math">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𝑗</m:t>
                            </m:r>
                          </m:sub>
                        </m:sSub>
                      </m:e>
                      <m:sup>
                        <m:d>
                          <m:dPr>
                            <m:ctrlPr>
                              <a:rPr lang="zh-CN" altLang="en-US" sz="2400"/>
                            </m:ctrlPr>
                          </m:dPr>
                          <m:e>
                            <m:r>
                              <a:rPr lang="zh-CN" altLang="en-US" sz="2400">
                                <a:latin typeface="Cambria Math" panose="02040503050406030204" charset="0"/>
                              </a:rPr>
                              <m:t>𝑘</m:t>
                            </m:r>
                            <m:r>
                              <a:rPr lang="zh-CN" altLang="en-US" sz="2400">
                                <a:latin typeface="Cambria Math" panose="02040503050406030204" charset="0"/>
                              </a:rPr>
                              <m:t>+</m:t>
                            </m:r>
                            <m:r>
                              <a:rPr lang="zh-CN" altLang="en-US" sz="2400">
                                <a:latin typeface="Cambria Math" panose="02040503050406030204" charset="0"/>
                              </a:rPr>
                              <m:t>1</m:t>
                            </m:r>
                          </m:e>
                        </m:d>
                      </m:sup>
                    </m:sSup>
                  </m:oMath>
                </a14:m>
                <a:r>
                  <a:rPr lang="zh-CN" altLang="en-US" sz="2400">
                    <a:sym typeface="+mn-ea"/>
                  </a:rPr>
                  <a:t>=</a:t>
                </a:r>
                <a14:m>
                  <m:oMath xmlns:m="http://schemas.openxmlformats.org/officeDocument/2006/math">
                    <m:f>
                      <m:fPr>
                        <m:ctrlPr>
                          <a:rPr lang="zh-CN" altLang="en-US" sz="2400"/>
                        </m:ctrlPr>
                      </m:fPr>
                      <m:num>
                        <m:r>
                          <a:rPr lang="zh-CN" altLang="en-US" sz="2400">
                            <a:latin typeface="Cambria Math" panose="02040503050406030204" charset="0"/>
                          </a:rPr>
                          <m:t>1</m:t>
                        </m:r>
                      </m:num>
                      <m:den>
                        <m:r>
                          <a:rPr lang="zh-CN" altLang="en-US" sz="2400">
                            <a:latin typeface="Cambria Math" panose="02040503050406030204" charset="0"/>
                          </a:rPr>
                          <m:t>4</m:t>
                        </m:r>
                      </m:den>
                    </m:f>
                    <m:d>
                      <m:dPr>
                        <m:ctrlPr>
                          <a:rPr lang="zh-CN" altLang="en-US" sz="2400"/>
                        </m:ctrlPr>
                      </m:dPr>
                      <m:e>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1</m:t>
                                </m:r>
                                <m:r>
                                  <a:rPr lang="zh-CN" altLang="en-US" sz="2400">
                                    <a:latin typeface="Cambria Math" panose="02040503050406030204" charset="0"/>
                                  </a:rPr>
                                  <m:t>,</m:t>
                                </m:r>
                                <m:r>
                                  <a:rPr lang="zh-CN" altLang="en-US" sz="2400">
                                    <a:latin typeface="Cambria Math" panose="02040503050406030204" charset="0"/>
                                  </a:rPr>
                                  <m:t>𝑗</m:t>
                                </m:r>
                              </m:sub>
                            </m:sSub>
                          </m:e>
                          <m:sup>
                            <m:d>
                              <m:dPr>
                                <m:ctrlPr>
                                  <a:rPr lang="zh-CN" altLang="en-US" sz="2400"/>
                                </m:ctrlPr>
                              </m:dPr>
                              <m:e>
                                <m:r>
                                  <a:rPr lang="zh-CN" altLang="en-US" sz="2400">
                                    <a:latin typeface="Cambria Math" panose="02040503050406030204" charset="0"/>
                                  </a:rPr>
                                  <m:t>𝑘</m:t>
                                </m:r>
                                <m:r>
                                  <a:rPr lang="zh-CN" altLang="en-US" sz="2400">
                                    <a:latin typeface="Cambria Math" panose="02040503050406030204" charset="0"/>
                                  </a:rPr>
                                  <m:t>+</m:t>
                                </m:r>
                                <m:r>
                                  <a:rPr lang="zh-CN" altLang="en-US" sz="2400">
                                    <a:latin typeface="Cambria Math" panose="02040503050406030204" charset="0"/>
                                  </a:rPr>
                                  <m:t>1</m:t>
                                </m:r>
                              </m:e>
                            </m:d>
                          </m:sup>
                        </m:sSup>
                        <m:r>
                          <a:rPr lang="zh-CN" altLang="en-US" sz="2400">
                            <a:latin typeface="Cambria Math" panose="02040503050406030204" charset="0"/>
                          </a:rPr>
                          <m:t>+</m:t>
                        </m:r>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𝑗</m:t>
                                </m:r>
                                <m:r>
                                  <a:rPr lang="zh-CN" altLang="en-US" sz="2400">
                                    <a:latin typeface="Cambria Math" panose="02040503050406030204" charset="0"/>
                                  </a:rPr>
                                  <m:t>−</m:t>
                                </m:r>
                                <m:r>
                                  <a:rPr lang="zh-CN" altLang="en-US" sz="2400">
                                    <a:latin typeface="Cambria Math" panose="02040503050406030204" charset="0"/>
                                  </a:rPr>
                                  <m:t>1</m:t>
                                </m:r>
                              </m:sub>
                            </m:sSub>
                          </m:e>
                          <m:sup>
                            <m:d>
                              <m:dPr>
                                <m:ctrlPr>
                                  <a:rPr lang="zh-CN" altLang="en-US" sz="2400"/>
                                </m:ctrlPr>
                              </m:dPr>
                              <m:e>
                                <m:r>
                                  <a:rPr lang="zh-CN" altLang="en-US" sz="2400">
                                    <a:latin typeface="Cambria Math" panose="02040503050406030204" charset="0"/>
                                  </a:rPr>
                                  <m:t>𝑘</m:t>
                                </m:r>
                                <m:r>
                                  <a:rPr lang="zh-CN" altLang="en-US" sz="2400">
                                    <a:latin typeface="Cambria Math" panose="02040503050406030204" charset="0"/>
                                  </a:rPr>
                                  <m:t>+</m:t>
                                </m:r>
                                <m:r>
                                  <a:rPr lang="zh-CN" altLang="en-US" sz="2400">
                                    <a:latin typeface="Cambria Math" panose="02040503050406030204" charset="0"/>
                                  </a:rPr>
                                  <m:t>1</m:t>
                                </m:r>
                              </m:e>
                            </m:d>
                          </m:sup>
                        </m:sSup>
                        <m:r>
                          <a:rPr lang="zh-CN" altLang="en-US" sz="2400">
                            <a:latin typeface="Cambria Math" panose="02040503050406030204" charset="0"/>
                          </a:rPr>
                          <m:t>+</m:t>
                        </m:r>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1</m:t>
                                </m:r>
                                <m:r>
                                  <a:rPr lang="zh-CN" altLang="en-US" sz="2400">
                                    <a:latin typeface="Cambria Math" panose="02040503050406030204" charset="0"/>
                                  </a:rPr>
                                  <m:t>,</m:t>
                                </m:r>
                                <m:r>
                                  <a:rPr lang="zh-CN" altLang="en-US" sz="2400">
                                    <a:latin typeface="Cambria Math" panose="02040503050406030204" charset="0"/>
                                  </a:rPr>
                                  <m:t>𝑗</m:t>
                                </m:r>
                              </m:sub>
                            </m:sSub>
                          </m:e>
                          <m:sup>
                            <m:d>
                              <m:dPr>
                                <m:ctrlPr>
                                  <a:rPr lang="zh-CN" altLang="en-US" sz="2400"/>
                                </m:ctrlPr>
                              </m:dPr>
                              <m:e>
                                <m:r>
                                  <a:rPr lang="zh-CN" altLang="en-US" sz="2400">
                                    <a:latin typeface="Cambria Math" panose="02040503050406030204" charset="0"/>
                                  </a:rPr>
                                  <m:t>𝑘</m:t>
                                </m:r>
                              </m:e>
                            </m:d>
                          </m:sup>
                        </m:sSup>
                        <m:r>
                          <a:rPr lang="zh-CN" altLang="en-US" sz="2400">
                            <a:latin typeface="Cambria Math" panose="02040503050406030204" charset="0"/>
                          </a:rPr>
                          <m:t>+</m:t>
                        </m:r>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𝑗</m:t>
                                </m:r>
                                <m:r>
                                  <a:rPr lang="zh-CN" altLang="en-US" sz="2400">
                                    <a:latin typeface="Cambria Math" panose="02040503050406030204" charset="0"/>
                                  </a:rPr>
                                  <m:t>+</m:t>
                                </m:r>
                                <m:r>
                                  <a:rPr lang="zh-CN" altLang="en-US" sz="2400">
                                    <a:latin typeface="Cambria Math" panose="02040503050406030204" charset="0"/>
                                  </a:rPr>
                                  <m:t>1</m:t>
                                </m:r>
                              </m:sub>
                            </m:sSub>
                          </m:e>
                          <m:sup>
                            <m:d>
                              <m:dPr>
                                <m:ctrlPr>
                                  <a:rPr lang="zh-CN" altLang="en-US" sz="2400"/>
                                </m:ctrlPr>
                              </m:dPr>
                              <m:e>
                                <m:r>
                                  <a:rPr lang="zh-CN" altLang="en-US" sz="2400">
                                    <a:latin typeface="Cambria Math" panose="02040503050406030204" charset="0"/>
                                  </a:rPr>
                                  <m:t>𝑘</m:t>
                                </m:r>
                              </m:e>
                            </m:d>
                          </m:sup>
                        </m:sSup>
                      </m:e>
                    </m:d>
                  </m:oMath>
                </a14:m>
                <a:r>
                  <a:rPr lang="zh-CN" altLang="en-US" sz="2400"/>
                  <a:t>，k为当前的迭代步数，而</a:t>
                </a:r>
                <a14:m>
                  <m:oMath xmlns:m="http://schemas.openxmlformats.org/officeDocument/2006/math">
                    <m:sSup>
                      <m:sSupPr>
                        <m:ctrlPr>
                          <a:rPr lang="zh-CN" altLang="en-US" sz="2400"/>
                        </m:ctrlPr>
                      </m:sSupPr>
                      <m:e>
                        <m:sSub>
                          <m:sSubPr>
                            <m:ctrlPr>
                              <a:rPr lang="zh-CN" altLang="en-US" sz="2400"/>
                            </m:ctrlPr>
                          </m:sSubPr>
                          <m:e>
                            <m:r>
                              <a:rPr lang="zh-CN" altLang="en-US" sz="2400">
                                <a:latin typeface="Cambria Math" panose="02040503050406030204" charset="0"/>
                              </a:rPr>
                              <m:t>𝜑</m:t>
                            </m:r>
                          </m:e>
                          <m:sub>
                            <m:r>
                              <a:rPr lang="zh-CN" altLang="en-US" sz="2400">
                                <a:latin typeface="Cambria Math" panose="02040503050406030204" charset="0"/>
                              </a:rPr>
                              <m:t>𝑖</m:t>
                            </m:r>
                            <m:r>
                              <a:rPr lang="zh-CN" altLang="en-US" sz="2400">
                                <a:latin typeface="Cambria Math" panose="02040503050406030204" charset="0"/>
                              </a:rPr>
                              <m:t>,</m:t>
                            </m:r>
                            <m:r>
                              <a:rPr lang="zh-CN" altLang="en-US" sz="2400">
                                <a:latin typeface="Cambria Math" panose="02040503050406030204" charset="0"/>
                              </a:rPr>
                              <m:t>𝑗</m:t>
                            </m:r>
                          </m:sub>
                        </m:sSub>
                      </m:e>
                      <m:sup>
                        <m:d>
                          <m:dPr>
                            <m:ctrlPr>
                              <a:rPr lang="zh-CN" altLang="en-US" sz="2400"/>
                            </m:ctrlPr>
                          </m:dPr>
                          <m:e>
                            <m:r>
                              <a:rPr lang="zh-CN" altLang="en-US" sz="2400">
                                <a:latin typeface="Cambria Math" panose="02040503050406030204" charset="0"/>
                              </a:rPr>
                              <m:t>𝑘</m:t>
                            </m:r>
                            <m:r>
                              <a:rPr lang="zh-CN" altLang="en-US" sz="2400">
                                <a:latin typeface="Cambria Math" panose="02040503050406030204" charset="0"/>
                              </a:rPr>
                              <m:t>+</m:t>
                            </m:r>
                            <m:r>
                              <a:rPr lang="zh-CN" altLang="en-US" sz="2400">
                                <a:latin typeface="Cambria Math" panose="02040503050406030204" charset="0"/>
                              </a:rPr>
                              <m:t>1</m:t>
                            </m:r>
                          </m:e>
                        </m:d>
                      </m:sup>
                    </m:sSup>
                  </m:oMath>
                </a14:m>
                <a:r>
                  <a:rPr lang="zh-CN" altLang="en-US" sz="2400"/>
                  <a:t>是下一次迭代步数的电位值。</a:t>
                </a:r>
                <a:endParaRPr lang="zh-CN" altLang="en-US" sz="2400"/>
              </a:p>
              <a:p>
                <a:pPr indent="457200" fontAlgn="auto">
                  <a:lnSpc>
                    <a:spcPct val="150000"/>
                  </a:lnSpc>
                </a:pPr>
                <a:endParaRPr lang="zh-CN" altLang="en-US" sz="2400"/>
              </a:p>
            </p:txBody>
          </p:sp>
        </mc:Choice>
        <mc:Fallback>
          <p:sp>
            <p:nvSpPr>
              <p:cNvPr id="2" name="文本框 1"/>
              <p:cNvSpPr txBox="1">
                <a:spLocks noRot="1" noChangeAspect="1" noMove="1" noResize="1" noEditPoints="1" noAdjustHandles="1" noChangeArrowheads="1" noChangeShapeType="1" noTextEdit="1"/>
              </p:cNvSpPr>
              <p:nvPr/>
            </p:nvSpPr>
            <p:spPr>
              <a:xfrm>
                <a:off x="610870" y="1355090"/>
                <a:ext cx="11148060" cy="5142865"/>
              </a:xfrm>
              <a:prstGeom prst="rect">
                <a:avLst/>
              </a:prstGeom>
              <a:blipFill rotWithShape="1">
                <a:blip r:embed="rId1"/>
                <a:stretch>
                  <a:fillRect/>
                </a:stretch>
              </a:blipFill>
            </p:spPr>
            <p:txBody>
              <a:bodyPr/>
              <a:lstStyle/>
              <a:p>
                <a:r>
                  <a:rPr lang="zh-CN" altLang="en-US">
                    <a:noFill/>
                  </a:rPr>
                  <a:t> </a:t>
                </a:r>
              </a:p>
            </p:txBody>
          </p:sp>
        </mc:Fallback>
      </mc:AlternateContent>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85" y="3615690"/>
            <a:ext cx="9181465" cy="88582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800" b="1">
                <a:latin typeface="宋体" panose="02010600030101010101" pitchFamily="2" charset="-122"/>
                <a:cs typeface="宋体" panose="02010600030101010101" pitchFamily="2" charset="-122"/>
                <a:sym typeface="+mn-ea"/>
              </a:rPr>
              <a:t>WHAT</a:t>
            </a:r>
            <a:endParaRPr lang="en-US" altLang="zh-CN" sz="4800" b="1">
              <a:latin typeface="宋体" panose="02010600030101010101" pitchFamily="2" charset="-122"/>
              <a:cs typeface="宋体" panose="02010600030101010101" pitchFamily="2" charset="-122"/>
              <a:sym typeface="+mn-ea"/>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4800" b="1" i="0" u="none" strike="noStrike" kern="1200" cap="none" spc="0" normalizeH="0" baseline="0" noProof="0" dirty="0">
              <a:ln>
                <a:noFill/>
              </a:ln>
              <a:solidFill>
                <a:schemeClr val="tx1">
                  <a:lumMod val="75000"/>
                  <a:lumOff val="25000"/>
                </a:schemeClr>
              </a:solidFill>
              <a:effectLst/>
              <a:uLnTx/>
              <a:uFillTx/>
              <a:latin typeface="宋体" panose="02010600030101010101" pitchFamily="2" charset="-122"/>
              <a:ea typeface="汉仪正圆-55W" panose="00020600040101010101" pitchFamily="18" charset="-122"/>
              <a:cs typeface="宋体" panose="02010600030101010101" pitchFamily="2" charset="-122"/>
              <a:sym typeface="+mn-ea"/>
            </a:endParaRPr>
          </a:p>
        </p:txBody>
      </p:sp>
      <p:sp>
        <p:nvSpPr>
          <p:cNvPr id="9" name="深度视觉·原创设计 https://www.docer.com/works?userid=22383862"/>
          <p:cNvSpPr/>
          <p:nvPr/>
        </p:nvSpPr>
        <p:spPr>
          <a:xfrm>
            <a:off x="1645285" y="2080260"/>
            <a:ext cx="9181465" cy="107315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a:t>
            </a:r>
            <a:endParaRPr lang="zh-CN" altLang="en-US" sz="44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5" name="深度视觉·原创设计 https://www.docer.com/works?userid=22383862"/>
          <p:cNvSpPr/>
          <p:nvPr/>
        </p:nvSpPr>
        <p:spPr>
          <a:xfrm rot="10800000" flipH="1">
            <a:off x="0" y="0"/>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05" name="文本框 104"/>
          <p:cNvSpPr txBox="1"/>
          <p:nvPr/>
        </p:nvSpPr>
        <p:spPr>
          <a:xfrm>
            <a:off x="28575" y="142875"/>
            <a:ext cx="5749925" cy="1076325"/>
          </a:xfrm>
          <a:prstGeom prst="rect">
            <a:avLst/>
          </a:prstGeom>
          <a:noFill/>
        </p:spPr>
        <p:txBody>
          <a:bodyPr wrap="square" rtlCol="0">
            <a:spAutoFit/>
          </a:bodyPr>
          <a:p>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利用</a:t>
            </a:r>
            <a:r>
              <a:rPr lang="en-US" altLang="zh-CN" sz="3200" b="1">
                <a:effectLst>
                  <a:outerShdw blurRad="38100" dist="38100" dir="2700000" algn="tl">
                    <a:srgbClr val="000000">
                      <a:alpha val="43137"/>
                    </a:srgbClr>
                  </a:outerShdw>
                </a:effectLst>
                <a:latin typeface="Times New Roman" panose="02020603050405020304" charset="0"/>
                <a:cs typeface="Times New Roman" panose="02020603050405020304" charset="0"/>
              </a:rPr>
              <a:t>Gauss-Seidel</a:t>
            </a:r>
            <a:r>
              <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rPr>
              <a:t>迭代法绘制的拉普拉斯方程数值解等值线图</a:t>
            </a:r>
            <a:endParaRPr lang="zh-CN" altLang="en-US" sz="3200" b="1">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nvGrpSpPr>
          <p:cNvPr id="7" name="组合 7"/>
          <p:cNvGrpSpPr/>
          <p:nvPr/>
        </p:nvGrpSpPr>
        <p:grpSpPr>
          <a:xfrm>
            <a:off x="582930" y="1581785"/>
            <a:ext cx="4902200" cy="4218305"/>
            <a:chOff x="2807" y="64186"/>
            <a:chExt cx="3724" cy="3166"/>
          </a:xfrm>
        </p:grpSpPr>
        <p:pic>
          <p:nvPicPr>
            <p:cNvPr id="5" name="图片 1" descr="IMG_256"/>
            <p:cNvPicPr>
              <a:picLocks noChangeAspect="1"/>
            </p:cNvPicPr>
            <p:nvPr/>
          </p:nvPicPr>
          <p:blipFill>
            <a:blip r:embed="rId1"/>
            <a:stretch>
              <a:fillRect/>
            </a:stretch>
          </p:blipFill>
          <p:spPr>
            <a:xfrm>
              <a:off x="2969" y="64186"/>
              <a:ext cx="2870" cy="2388"/>
            </a:xfrm>
            <a:prstGeom prst="rect">
              <a:avLst/>
            </a:prstGeom>
            <a:noFill/>
            <a:ln w="9525">
              <a:noFill/>
            </a:ln>
          </p:spPr>
        </p:pic>
        <p:sp>
          <p:nvSpPr>
            <p:cNvPr id="6" name="文本框 2"/>
            <p:cNvSpPr txBox="1">
              <a:spLocks noChangeArrowheads="1"/>
            </p:cNvSpPr>
            <p:nvPr/>
          </p:nvSpPr>
          <p:spPr bwMode="auto">
            <a:xfrm>
              <a:off x="2807" y="66596"/>
              <a:ext cx="3724" cy="756"/>
            </a:xfrm>
            <a:prstGeom prst="rect">
              <a:avLst/>
            </a:prstGeom>
            <a:noFill/>
            <a:ln w="9525">
              <a:noFill/>
              <a:miter lim="800000"/>
            </a:ln>
          </p:spPr>
          <p:txBody>
            <a:bodyPr rot="0" vert="horz" wrap="square" lIns="91440" tIns="45720" rIns="91440" bIns="45720" anchor="t" anchorCtr="0">
              <a:noAutofit/>
            </a:bodyPr>
            <a:lstStyle/>
            <a:p>
              <a:r>
                <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rPr>
                <a:t>图3  利用Gauss-Seidel迭代法绘制的拉普拉斯方程数值解等值线图</a:t>
              </a:r>
              <a:endParaRPr lang="en-US" altLang="zh-CN" sz="2400" kern="1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grpSp>
      <p:sp>
        <p:nvSpPr>
          <p:cNvPr id="8" name="文本框 7"/>
          <p:cNvSpPr txBox="1"/>
          <p:nvPr/>
        </p:nvSpPr>
        <p:spPr>
          <a:xfrm>
            <a:off x="5682615" y="1581785"/>
            <a:ext cx="5984240" cy="3650615"/>
          </a:xfrm>
          <a:prstGeom prst="rect">
            <a:avLst/>
          </a:prstGeom>
          <a:noFill/>
        </p:spPr>
        <p:txBody>
          <a:bodyPr wrap="square" rtlCol="0">
            <a:noAutofit/>
          </a:bodyPr>
          <a:p>
            <a:pPr indent="609600" fontAlgn="auto">
              <a:lnSpc>
                <a:spcPct val="150000"/>
              </a:lnSpc>
              <a:extLst>
                <a:ext uri="{35155182-B16C-46BC-9424-99874614C6A1}">
                  <wpsdc:indentchars xmlns:wpsdc="http://www.wps.cn/officeDocument/2017/drawingmlCustomData" val="200" checksum="4158780845"/>
                </a:ext>
              </a:extLst>
            </a:pPr>
            <a:r>
              <a:rPr lang="zh-CN" altLang="en-US" sz="2400"/>
              <a:t>利用</a:t>
            </a:r>
            <a:r>
              <a:rPr lang="en-US" altLang="zh-CN" sz="2400"/>
              <a:t>Gauss-Seidel </a:t>
            </a:r>
            <a:r>
              <a:rPr lang="zh-CN" altLang="en-US" sz="2400"/>
              <a:t>迭代法将拉普拉斯数值解可视化的图，通过</a:t>
            </a:r>
            <a:r>
              <a:rPr lang="en-US" altLang="zh-CN" sz="2400"/>
              <a:t> Gauss-Seidel </a:t>
            </a:r>
            <a:r>
              <a:rPr lang="zh-CN" altLang="en-US" sz="2400"/>
              <a:t>迭代法进行多次迭代后，得到的电位分布较为稳定，没有出现明显的</a:t>
            </a:r>
            <a:r>
              <a:rPr lang="zh-CN" altLang="en-US" sz="2400">
                <a:highlight>
                  <a:srgbClr val="FFFF00"/>
                </a:highlight>
              </a:rPr>
              <a:t>振荡或异常现象</a:t>
            </a:r>
            <a:r>
              <a:rPr lang="zh-CN" altLang="en-US" sz="2400"/>
              <a:t>，这说明迭代过程是</a:t>
            </a:r>
            <a:r>
              <a:rPr lang="zh-CN" altLang="en-US" sz="2400">
                <a:highlight>
                  <a:srgbClr val="FFFF00"/>
                </a:highlight>
              </a:rPr>
              <a:t>收敛</a:t>
            </a:r>
            <a:r>
              <a:rPr lang="zh-CN" altLang="en-US" sz="2400"/>
              <a:t>的。经过足够多的迭代次数，数值解逐渐趋近于</a:t>
            </a:r>
            <a:r>
              <a:rPr lang="zh-CN" altLang="en-US" sz="2400">
                <a:highlight>
                  <a:srgbClr val="FFFF00"/>
                </a:highlight>
              </a:rPr>
              <a:t>真实的解</a:t>
            </a:r>
            <a:r>
              <a:rPr lang="zh-CN" altLang="en-US" sz="2400"/>
              <a:t>。</a:t>
            </a:r>
            <a:endParaRPr lang="zh-CN" altLang="en-US" sz="2400"/>
          </a:p>
        </p:txBody>
      </p:sp>
    </p:spTree>
  </p:cSld>
  <p:clrMapOvr>
    <a:masterClrMapping/>
  </p:clrMapOvr>
  <p:transition/>
  <p:timing>
    <p:tnLst>
      <p:par>
        <p:cTn id="1" dur="indefinite" restart="never" nodeType="tmRoot"/>
      </p:par>
    </p:tnLst>
  </p:timing>
</p:sld>
</file>

<file path=ppt/tags/tag1.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2.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3.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4.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5.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6.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7.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ags/tag8.xml><?xml version="1.0" encoding="utf-8"?>
<p:tagLst xmlns:p="http://schemas.openxmlformats.org/presentationml/2006/main">
  <p:tag name="KSO_WM_DIAGRAM_VIRTUALLY_FRAME" val="{&quot;height&quot;:368.36425196850394,&quot;left&quot;:419.1929133858268,&quot;top&quot;:107.56795275590551,&quot;width&quot;:540.8070866141732}"/>
</p:tagLst>
</file>

<file path=ppt/theme/theme1.xml><?xml version="1.0" encoding="utf-8"?>
<a:theme xmlns:a="http://schemas.openxmlformats.org/drawingml/2006/main" name="Office 主题​​">
  <a:themeElements>
    <a:clrScheme name="自定义 20">
      <a:dk1>
        <a:srgbClr val="000000"/>
      </a:dk1>
      <a:lt1>
        <a:srgbClr val="FFFFFF"/>
      </a:lt1>
      <a:dk2>
        <a:srgbClr val="44546A"/>
      </a:dk2>
      <a:lt2>
        <a:srgbClr val="E7E6E6"/>
      </a:lt2>
      <a:accent1>
        <a:srgbClr val="00265D"/>
      </a:accent1>
      <a:accent2>
        <a:srgbClr val="FEB728"/>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1069</Words>
  <Application>WPS 演示</Application>
  <PresentationFormat>宽屏</PresentationFormat>
  <Paragraphs>79</Paragraphs>
  <Slides>14</Slides>
  <Notes>1</Notes>
  <HiddenSlides>1</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14</vt:i4>
      </vt:variant>
    </vt:vector>
  </HeadingPairs>
  <TitlesOfParts>
    <vt:vector size="29" baseType="lpstr">
      <vt:lpstr>Arial</vt:lpstr>
      <vt:lpstr>宋体</vt:lpstr>
      <vt:lpstr>Wingdings</vt:lpstr>
      <vt:lpstr>汉仪正圆-55W</vt:lpstr>
      <vt:lpstr>阿里巴巴普惠体 Light</vt:lpstr>
      <vt:lpstr>Alibaba PuHuiTi</vt:lpstr>
      <vt:lpstr>Times New Roman</vt:lpstr>
      <vt:lpstr>Cambria Math</vt:lpstr>
      <vt:lpstr>Times New Roman</vt:lpstr>
      <vt:lpstr>微软雅黑</vt:lpstr>
      <vt:lpstr>Arial Unicode MS</vt:lpstr>
      <vt:lpstr>等线 Light</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玛卡巴卡</cp:lastModifiedBy>
  <cp:revision>14</cp:revision>
  <dcterms:created xsi:type="dcterms:W3CDTF">2022-05-31T06:39:00Z</dcterms:created>
  <dcterms:modified xsi:type="dcterms:W3CDTF">2025-06-24T13:09:33Z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2052-12.1.0.21171</vt:lpwstr>
  </property>
  <property fmtid="{D5CDD505-2E9C-101B-9397-08002B2CF9AE}" pid="3" name="KSOTemplateUUID">
    <vt:lpwstr>v1.0_mb_Jmb9RG/n/BRcF2ta8XUeyA==</vt:lpwstr>
  </property>
  <property fmtid="{D5CDD505-2E9C-101B-9397-08002B2CF9AE}" pid="4" name="ICV">
    <vt:lpwstr>80CA7BF897AB44EA87913EE5C9AF491D_13</vt:lpwstr>
  </property>
</Properties>
</file>

<file path=docProps/thumbnail.jpeg>
</file>